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41"/>
  </p:notesMasterIdLst>
  <p:sldIdLst>
    <p:sldId id="256" r:id="rId2"/>
    <p:sldId id="257" r:id="rId3"/>
    <p:sldId id="348" r:id="rId4"/>
    <p:sldId id="318" r:id="rId5"/>
    <p:sldId id="315" r:id="rId6"/>
    <p:sldId id="333" r:id="rId7"/>
    <p:sldId id="334" r:id="rId8"/>
    <p:sldId id="335" r:id="rId9"/>
    <p:sldId id="336" r:id="rId10"/>
    <p:sldId id="337" r:id="rId11"/>
    <p:sldId id="316" r:id="rId12"/>
    <p:sldId id="338" r:id="rId13"/>
    <p:sldId id="317" r:id="rId14"/>
    <p:sldId id="339" r:id="rId15"/>
    <p:sldId id="340" r:id="rId16"/>
    <p:sldId id="327" r:id="rId17"/>
    <p:sldId id="341" r:id="rId18"/>
    <p:sldId id="342" r:id="rId19"/>
    <p:sldId id="343" r:id="rId20"/>
    <p:sldId id="261" r:id="rId21"/>
    <p:sldId id="258" r:id="rId22"/>
    <p:sldId id="326" r:id="rId23"/>
    <p:sldId id="328" r:id="rId24"/>
    <p:sldId id="329" r:id="rId25"/>
    <p:sldId id="331" r:id="rId26"/>
    <p:sldId id="330" r:id="rId27"/>
    <p:sldId id="332" r:id="rId28"/>
    <p:sldId id="319" r:id="rId29"/>
    <p:sldId id="260" r:id="rId30"/>
    <p:sldId id="320" r:id="rId31"/>
    <p:sldId id="344" r:id="rId32"/>
    <p:sldId id="345" r:id="rId33"/>
    <p:sldId id="264" r:id="rId34"/>
    <p:sldId id="346" r:id="rId35"/>
    <p:sldId id="347" r:id="rId36"/>
    <p:sldId id="314" r:id="rId37"/>
    <p:sldId id="267" r:id="rId38"/>
    <p:sldId id="350" r:id="rId39"/>
    <p:sldId id="349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gyu_Guo@outlook.com" initials="H" lastIdx="1" clrIdx="0">
    <p:extLst>
      <p:ext uri="{19B8F6BF-5375-455C-9EA6-DF929625EA0E}">
        <p15:presenceInfo xmlns:p15="http://schemas.microsoft.com/office/powerpoint/2012/main" userId="22f466551ff425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3205E9-C0E4-4858-AECA-87AFC7E4FA16}">
  <a:tblStyle styleId="{8D3205E9-C0E4-4858-AECA-87AFC7E4FA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81" autoAdjust="0"/>
    <p:restoredTop sz="94660"/>
  </p:normalViewPr>
  <p:slideViewPr>
    <p:cSldViewPr snapToGrid="0">
      <p:cViewPr>
        <p:scale>
          <a:sx n="125" d="100"/>
          <a:sy n="125" d="100"/>
        </p:scale>
        <p:origin x="504" y="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204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58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146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759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879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880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4466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188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852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8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9587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7418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119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174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862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262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923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73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4" r:id="rId12"/>
    <p:sldLayoutId id="2147483685" r:id="rId13"/>
    <p:sldLayoutId id="214748368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394496" y="1219834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r>
              <a:rPr lang="en-US" altLang="zh-CN" dirty="0"/>
              <a:t>ache Coherence</a:t>
            </a:r>
            <a:br>
              <a:rPr lang="en-US" altLang="zh-CN" dirty="0"/>
            </a:b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28;p38">
            <a:extLst>
              <a:ext uri="{FF2B5EF4-FFF2-40B4-BE49-F238E27FC236}">
                <a16:creationId xmlns:a16="http://schemas.microsoft.com/office/drawing/2014/main" id="{1EBE0B11-5730-210F-3BA7-4B1A302BD149}"/>
              </a:ext>
            </a:extLst>
          </p:cNvPr>
          <p:cNvSpPr txBox="1">
            <a:spLocks/>
          </p:cNvSpPr>
          <p:nvPr/>
        </p:nvSpPr>
        <p:spPr>
          <a:xfrm>
            <a:off x="1663950" y="2105915"/>
            <a:ext cx="6291000" cy="72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6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br>
              <a:rPr lang="en-US" altLang="zh-CN" dirty="0"/>
            </a:br>
            <a:r>
              <a:rPr lang="en-US" altLang="zh-CN" sz="2800" dirty="0"/>
              <a:t>——An introduction and optimization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为什么？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能不能不使用共享内存？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sym typeface="+mn-ea"/>
                <a:hlinkClick r:id="rId3"/>
              </a:rPr>
              <a:t>共享内存是进程间通信最高效的方式</a:t>
            </a:r>
            <a:endParaRPr lang="en-GB" sz="1400">
              <a:highlight>
                <a:srgbClr val="FFFFFF"/>
              </a:highlight>
              <a:uFill>
                <a:noFill/>
              </a:uFill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sym typeface="+mn-ea"/>
              </a:rPr>
              <a:t>同样也是是目前多核架构的主流编程模型</a:t>
            </a:r>
            <a:endParaRPr lang="zh-CN" altLang="en-US"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90" y="1205865"/>
            <a:ext cx="3025775" cy="28352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如何解决缓存一致性问题？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2155" y="1214755"/>
            <a:ext cx="4686300" cy="3007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写传播</a:t>
            </a:r>
            <a:endParaRPr lang="zh-CN" alt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允许写操作传播写人的新值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写无效、写更新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 0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写入时更新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 1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的缓存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事务串行化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确保所有处理器以相同顺序看到两个写操作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060" y="1160780"/>
            <a:ext cx="2921635" cy="27463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如何解决缓存一致性问题？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2155" y="1214755"/>
            <a:ext cx="4686300" cy="3007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写传播</a:t>
            </a:r>
            <a:endParaRPr lang="zh-CN" alt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允许写操作传播写人的新值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写无效、写更新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事务串行化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确保所有处理器以相同顺序看到两个写操作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统一后续读入的值为后写入的值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405" y="1214755"/>
            <a:ext cx="2919730" cy="29089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15" y="1505585"/>
            <a:ext cx="3782060" cy="268986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缓存块的状态：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独占可写（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Modified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）、独占只读（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Exclusive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共享只读（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Shared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）、无效（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Invalid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请求读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960" y="1506220"/>
            <a:ext cx="3698240" cy="25666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210" y="1562100"/>
            <a:ext cx="3763010" cy="258953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请求写（独占、直接变更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请求读、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响应请求写回、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从总线获取、内存也更新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1455420"/>
            <a:ext cx="3744595" cy="26631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请求读、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响应请求传输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从总线取共享块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625" y="1388110"/>
            <a:ext cx="391668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5" y="1481455"/>
            <a:ext cx="3860165" cy="266700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请求写发送更新请求、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响应变为无效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5" y="1481455"/>
            <a:ext cx="3860165" cy="266700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</a:t>
            </a:r>
            <a:r>
              <a:rPr 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读时从内存读、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读时写回内存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其余时间未从内存读写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整体框架</a:t>
            </a:r>
            <a:endParaRPr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AA7B8C-A170-DCE8-8300-FDC340BBB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854" y="895830"/>
            <a:ext cx="7704000" cy="4188234"/>
          </a:xfrm>
        </p:spPr>
        <p:txBody>
          <a:bodyPr/>
          <a:lstStyle/>
          <a:p>
            <a:r>
              <a:rPr lang="zh-CN" altLang="en-US" dirty="0"/>
              <a:t>首先介绍什么是</a:t>
            </a:r>
            <a:r>
              <a:rPr lang="en-US" altLang="zh-CN" dirty="0"/>
              <a:t>cache coherence</a:t>
            </a:r>
            <a:r>
              <a:rPr lang="zh-CN" altLang="en-US" dirty="0"/>
              <a:t>，为什么需要</a:t>
            </a:r>
            <a:r>
              <a:rPr lang="en-US" altLang="zh-CN" dirty="0"/>
              <a:t>cache coherence</a:t>
            </a:r>
            <a:r>
              <a:rPr lang="zh-CN" altLang="en-US" dirty="0"/>
              <a:t>（缓存一致性）</a:t>
            </a:r>
            <a:endParaRPr lang="en-US" altLang="zh-CN" dirty="0"/>
          </a:p>
          <a:p>
            <a:pPr lvl="1"/>
            <a:r>
              <a:rPr lang="zh-CN" altLang="en-US" dirty="0"/>
              <a:t>基于 “</a:t>
            </a:r>
            <a:r>
              <a:rPr lang="en-US" altLang="zh-CN" dirty="0"/>
              <a:t>An Evaluation of Directory Schemes for Cache Coherence</a:t>
            </a:r>
            <a:r>
              <a:rPr lang="zh-CN" altLang="en-US" dirty="0"/>
              <a:t>“ 的</a:t>
            </a:r>
            <a:r>
              <a:rPr lang="en-US" altLang="zh-CN" dirty="0"/>
              <a:t>Introduction</a:t>
            </a:r>
          </a:p>
          <a:p>
            <a:endParaRPr lang="en-US" altLang="zh-CN" dirty="0"/>
          </a:p>
          <a:p>
            <a:r>
              <a:rPr lang="zh-CN" altLang="en-US" dirty="0"/>
              <a:t>介绍广播</a:t>
            </a:r>
            <a:r>
              <a:rPr lang="en-US" altLang="zh-CN" dirty="0"/>
              <a:t>/</a:t>
            </a:r>
            <a:r>
              <a:rPr lang="zh-CN" altLang="en-US" dirty="0"/>
              <a:t>侦听式缓存一致性协议。具体介绍</a:t>
            </a:r>
            <a:r>
              <a:rPr lang="en-US" altLang="zh-CN" dirty="0"/>
              <a:t>MESI</a:t>
            </a:r>
            <a:r>
              <a:rPr lang="zh-CN" altLang="en-US" dirty="0"/>
              <a:t>协议。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An Economical Solution to the Cache Coherence Problem</a:t>
            </a:r>
            <a:r>
              <a:rPr lang="zh-CN" altLang="en-US" dirty="0"/>
              <a:t>”的</a:t>
            </a:r>
            <a:r>
              <a:rPr lang="en-US" altLang="zh-CN" dirty="0"/>
              <a:t>part 2</a:t>
            </a:r>
            <a:r>
              <a:rPr lang="zh-CN" altLang="en-US" dirty="0"/>
              <a:t>与“</a:t>
            </a:r>
            <a:r>
              <a:rPr lang="en-US" altLang="zh-CN" dirty="0"/>
              <a:t>An Evaluation of Directory Schemes for Cache Coherence</a:t>
            </a:r>
            <a:r>
              <a:rPr lang="zh-CN" altLang="en-US" dirty="0"/>
              <a:t>“ 的</a:t>
            </a:r>
            <a:r>
              <a:rPr lang="en-US" altLang="zh-CN" dirty="0"/>
              <a:t>part2</a:t>
            </a:r>
          </a:p>
          <a:p>
            <a:endParaRPr lang="en-US" altLang="zh-CN" dirty="0"/>
          </a:p>
          <a:p>
            <a:r>
              <a:rPr lang="zh-CN" altLang="en-US" dirty="0"/>
              <a:t>介绍目录式缓存一致性协议。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 Primer on Memory Consistency and Cache Coherence</a:t>
            </a:r>
            <a:r>
              <a:rPr lang="zh-CN" altLang="en-US" dirty="0"/>
              <a:t>”以及“</a:t>
            </a:r>
            <a:r>
              <a:rPr lang="en-US" altLang="zh-CN" dirty="0"/>
              <a:t>An Economical Solution to the Cache Coherence Problem</a:t>
            </a:r>
            <a:r>
              <a:rPr lang="zh-CN" altLang="en-US" dirty="0"/>
              <a:t>”的</a:t>
            </a:r>
            <a:r>
              <a:rPr lang="en-US" altLang="zh-CN" dirty="0"/>
              <a:t>part2.</a:t>
            </a:r>
          </a:p>
          <a:p>
            <a:r>
              <a:rPr lang="zh-CN" altLang="en-US" dirty="0"/>
              <a:t>分析为何目录式缓存一致性协议相较于广播</a:t>
            </a:r>
            <a:r>
              <a:rPr lang="en-US" altLang="zh-CN" dirty="0"/>
              <a:t>/</a:t>
            </a:r>
            <a:r>
              <a:rPr lang="zh-CN" altLang="en-US" dirty="0"/>
              <a:t>侦听式缓存一致性协议更适合大规模多处理器系统</a:t>
            </a:r>
            <a:endParaRPr lang="en-US" altLang="zh-CN" dirty="0"/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An Evaluation of Directory Schemes for Cache Coherence</a:t>
            </a:r>
            <a:r>
              <a:rPr lang="zh-CN" altLang="en-US" dirty="0"/>
              <a:t>”全篇。</a:t>
            </a:r>
            <a:endParaRPr lang="en-US" altLang="zh-CN" dirty="0"/>
          </a:p>
          <a:p>
            <a:r>
              <a:rPr lang="zh-CN" altLang="en-US" dirty="0"/>
              <a:t>介绍一些针对目录式缓存一致性协议的优化方法</a:t>
            </a:r>
            <a:endParaRPr lang="en-US" altLang="zh-CN" dirty="0"/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An_Adaptive_Cache_Coherence_Protocol_Optimized_for_Producer-Consumer_Sharing</a:t>
            </a:r>
            <a:r>
              <a:rPr lang="zh-CN" altLang="en-US" dirty="0"/>
              <a:t>”与“</a:t>
            </a:r>
            <a:r>
              <a:rPr lang="en-US" altLang="zh-CN" dirty="0"/>
              <a:t>Using </a:t>
            </a:r>
            <a:r>
              <a:rPr lang="en-US" altLang="zh-CN" dirty="0" err="1"/>
              <a:t>Preditcion</a:t>
            </a:r>
            <a:r>
              <a:rPr lang="en-US" altLang="zh-CN" dirty="0"/>
              <a:t> to Accelerate Coherence Protocols</a:t>
            </a:r>
            <a:r>
              <a:rPr lang="zh-CN" altLang="en-US" dirty="0"/>
              <a:t>”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4CB440-11E7-5F45-85B5-04131EC2B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0714" y="2094318"/>
            <a:ext cx="6502572" cy="792900"/>
          </a:xfrm>
        </p:spPr>
        <p:txBody>
          <a:bodyPr/>
          <a:lstStyle/>
          <a:p>
            <a:r>
              <a:rPr lang="en-US" altLang="zh-CN" sz="3600" dirty="0"/>
              <a:t>The basic about </a:t>
            </a:r>
            <a:br>
              <a:rPr lang="en-US" altLang="zh-CN" sz="3600" dirty="0"/>
            </a:br>
            <a:r>
              <a:rPr lang="en-US" altLang="zh-CN" sz="3600" dirty="0"/>
              <a:t>Directory Based Cache Coherence</a:t>
            </a:r>
            <a:br>
              <a:rPr lang="en-US" altLang="zh-CN" sz="3600" dirty="0"/>
            </a:br>
            <a:r>
              <a:rPr lang="en-US" altLang="zh-CN" sz="3600" dirty="0"/>
              <a:t>and performance evaluation</a:t>
            </a:r>
            <a:endParaRPr lang="zh-CN" altLang="en-US" sz="3600" dirty="0"/>
          </a:p>
        </p:txBody>
      </p:sp>
      <p:sp>
        <p:nvSpPr>
          <p:cNvPr id="2" name="Google Shape;2170;p41">
            <a:extLst>
              <a:ext uri="{FF2B5EF4-FFF2-40B4-BE49-F238E27FC236}">
                <a16:creationId xmlns:a16="http://schemas.microsoft.com/office/drawing/2014/main" id="{DFE6D34B-CABB-E482-046E-A89B6B6071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67061" y="3310566"/>
            <a:ext cx="809878" cy="44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ghy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目录</a:t>
            </a:r>
            <a:endParaRPr dirty="0"/>
          </a:p>
        </p:txBody>
      </p:sp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545766" y="1546695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516801" y="3444343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1543691" y="2494115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1423123" y="161199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1419488" y="255941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2510583" y="1770800"/>
            <a:ext cx="5326171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为什么需要目录式缓存一致性协议？广播</a:t>
            </a:r>
            <a:r>
              <a:rPr lang="en-US" altLang="zh-CN" dirty="0"/>
              <a:t>/</a:t>
            </a:r>
            <a:r>
              <a:rPr lang="zh-CN" altLang="en-US" dirty="0"/>
              <a:t>侦听式协议的缺点与目录式协议对其的改进。</a:t>
            </a:r>
            <a:endParaRPr dirty="0"/>
          </a:p>
        </p:txBody>
      </p:sp>
      <p:sp>
        <p:nvSpPr>
          <p:cNvPr id="32" name="Google Shape;2160;p40">
            <a:extLst>
              <a:ext uri="{FF2B5EF4-FFF2-40B4-BE49-F238E27FC236}">
                <a16:creationId xmlns:a16="http://schemas.microsoft.com/office/drawing/2014/main" id="{232719A9-5A1B-D2B7-97F9-37FECCFEC762}"/>
              </a:ext>
            </a:extLst>
          </p:cNvPr>
          <p:cNvSpPr txBox="1">
            <a:spLocks/>
          </p:cNvSpPr>
          <p:nvPr/>
        </p:nvSpPr>
        <p:spPr>
          <a:xfrm>
            <a:off x="2510068" y="2747049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从一个例子了解目录式协议：基于</a:t>
            </a:r>
            <a:r>
              <a:rPr lang="en-US" altLang="zh-CN" dirty="0"/>
              <a:t>MESI</a:t>
            </a:r>
            <a:r>
              <a:rPr lang="zh-CN" altLang="en-US" dirty="0"/>
              <a:t>协议的分布式共享存储系统中的目录式缓存一致性协议方案。</a:t>
            </a:r>
          </a:p>
        </p:txBody>
      </p:sp>
      <p:sp>
        <p:nvSpPr>
          <p:cNvPr id="33" name="Google Shape;2153;p40">
            <a:extLst>
              <a:ext uri="{FF2B5EF4-FFF2-40B4-BE49-F238E27FC236}">
                <a16:creationId xmlns:a16="http://schemas.microsoft.com/office/drawing/2014/main" id="{488945D5-9DD4-2D3D-444E-C24E224B8237}"/>
              </a:ext>
            </a:extLst>
          </p:cNvPr>
          <p:cNvSpPr txBox="1">
            <a:spLocks/>
          </p:cNvSpPr>
          <p:nvPr/>
        </p:nvSpPr>
        <p:spPr>
          <a:xfrm>
            <a:off x="1419488" y="3531785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4" name="Google Shape;2160;p40">
            <a:extLst>
              <a:ext uri="{FF2B5EF4-FFF2-40B4-BE49-F238E27FC236}">
                <a16:creationId xmlns:a16="http://schemas.microsoft.com/office/drawing/2014/main" id="{4E9ACAF2-9A4B-C22A-2875-61DAD2632845}"/>
              </a:ext>
            </a:extLst>
          </p:cNvPr>
          <p:cNvSpPr txBox="1">
            <a:spLocks/>
          </p:cNvSpPr>
          <p:nvPr/>
        </p:nvSpPr>
        <p:spPr>
          <a:xfrm>
            <a:off x="2553601" y="3531785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对目录式协议与广播</a:t>
            </a:r>
            <a:r>
              <a:rPr lang="en-US" altLang="zh-CN" dirty="0"/>
              <a:t>/</a:t>
            </a:r>
            <a:r>
              <a:rPr lang="zh-CN" altLang="en-US" dirty="0"/>
              <a:t>侦听协议性能的量化比较。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侦听协议在大规模多处理器系统上遇到的问题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Google Shape;3492;p72">
            <a:extLst>
              <a:ext uri="{FF2B5EF4-FFF2-40B4-BE49-F238E27FC236}">
                <a16:creationId xmlns:a16="http://schemas.microsoft.com/office/drawing/2014/main" id="{DDA8FBD7-D73F-CF5A-1C2F-64D199B2DC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5921" y="1902079"/>
            <a:ext cx="5330952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总线由于物理约束而难以扩展支持大规模多处理器系统 </a:t>
            </a:r>
            <a:r>
              <a:rPr lang="en-US" altLang="zh-CN" sz="1100" dirty="0"/>
              <a:t>[2]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一致性操作与外存访问竞争总线带宽 </a:t>
            </a:r>
            <a:r>
              <a:rPr lang="en-US" altLang="zh-CN" dirty="0"/>
              <a:t>[1]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一致性控制器与处理器竞争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访问带宽 </a:t>
            </a:r>
            <a:r>
              <a:rPr lang="en-US" altLang="zh-CN" dirty="0"/>
              <a:t>[1]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7FA478C8-1E98-1D46-DEA0-CF1D2C94B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6128" y="1760220"/>
            <a:ext cx="3251951" cy="20730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10387CA-25EC-2063-1970-71D29995E960}"/>
              </a:ext>
            </a:extLst>
          </p:cNvPr>
          <p:cNvSpPr txBox="1"/>
          <p:nvPr/>
        </p:nvSpPr>
        <p:spPr>
          <a:xfrm>
            <a:off x="1572768" y="4381025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[1] Anant Agarwal,(1988) </a:t>
            </a:r>
            <a:r>
              <a:rPr lang="en-US" altLang="zh-CN" sz="1100" i="1" dirty="0"/>
              <a:t>An Evaluation of Directory Schemes for Cache Coherence </a:t>
            </a:r>
            <a:endParaRPr lang="zh-CN" altLang="en-US" sz="1100" i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BC7288-F8C0-DE6F-7F05-B93EE73E8D4A}"/>
              </a:ext>
            </a:extLst>
          </p:cNvPr>
          <p:cNvSpPr txBox="1"/>
          <p:nvPr/>
        </p:nvSpPr>
        <p:spPr>
          <a:xfrm>
            <a:off x="1572768" y="4577885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[2] Yan </a:t>
            </a:r>
            <a:r>
              <a:rPr lang="en-US" altLang="zh-CN" sz="1100" dirty="0" err="1"/>
              <a:t>Solihin</a:t>
            </a:r>
            <a:r>
              <a:rPr lang="en-US" altLang="zh-CN" sz="1100" dirty="0"/>
              <a:t>(2018) </a:t>
            </a:r>
            <a:r>
              <a:rPr lang="en-US" altLang="zh-CN" sz="1100" i="1" dirty="0"/>
              <a:t>Fundamentals of Parallel Multicore Architecture</a:t>
            </a:r>
            <a:endParaRPr lang="zh-CN" alt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04389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目录式一致性协议</a:t>
            </a:r>
            <a:r>
              <a:rPr lang="en-US" altLang="zh-CN" sz="1100" dirty="0">
                <a:solidFill>
                  <a:srgbClr val="202122"/>
                </a:solidFill>
                <a:latin typeface="Arial" panose="020B0604020202020204" pitchFamily="34" charset="0"/>
              </a:rPr>
              <a:t>[3]</a:t>
            </a:r>
            <a:r>
              <a:rPr lang="en-US" altLang="zh-CN" sz="20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424FE3E0-A7F2-5F81-AA6E-D4DAE4F2E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0582" y="1821233"/>
            <a:ext cx="4390171" cy="2327719"/>
          </a:xfrm>
          <a:prstGeom prst="rect">
            <a:avLst/>
          </a:prstGeom>
        </p:spPr>
      </p:pic>
      <p:sp>
        <p:nvSpPr>
          <p:cNvPr id="4" name="Google Shape;3492;p72">
            <a:extLst>
              <a:ext uri="{FF2B5EF4-FFF2-40B4-BE49-F238E27FC236}">
                <a16:creationId xmlns:a16="http://schemas.microsoft.com/office/drawing/2014/main" id="{781F75A0-982F-EC37-72C9-C2660DD36B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9224" y="2461240"/>
            <a:ext cx="3854196" cy="1660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物理地址以某一粒度跨内存交叉编址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数据块的物理地址映射到的内存称为该数据块的根节点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DSM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可以降低处理器与目录的通信流量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Google Shape;3492;p72">
            <a:extLst>
              <a:ext uri="{FF2B5EF4-FFF2-40B4-BE49-F238E27FC236}">
                <a16:creationId xmlns:a16="http://schemas.microsoft.com/office/drawing/2014/main" id="{4C86D569-948B-3B2E-2BD8-557BE4E09060}"/>
              </a:ext>
            </a:extLst>
          </p:cNvPr>
          <p:cNvSpPr txBox="1">
            <a:spLocks/>
          </p:cNvSpPr>
          <p:nvPr/>
        </p:nvSpPr>
        <p:spPr>
          <a:xfrm>
            <a:off x="734854" y="779585"/>
            <a:ext cx="7938230" cy="63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1750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基本假设：在充分调优的程序中，数据共享大多数只发生在只读数据，读写数据块很少共享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对某数据块进行一致性操作时检索目录，只向拥有该数据块的缓存发送请求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对某一数据块，目录结构中保存哪个缓存拥有该数据块副本，以及缓存中该数据块状态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问题：目录存在哪里？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	DSM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解决方案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[1][2]</a:t>
            </a:r>
          </a:p>
        </p:txBody>
      </p:sp>
      <p:sp>
        <p:nvSpPr>
          <p:cNvPr id="6" name="Google Shape;3490;p72">
            <a:extLst>
              <a:ext uri="{FF2B5EF4-FFF2-40B4-BE49-F238E27FC236}">
                <a16:creationId xmlns:a16="http://schemas.microsoft.com/office/drawing/2014/main" id="{E6309299-107A-B085-9FBE-2E5E93DC1966}"/>
              </a:ext>
            </a:extLst>
          </p:cNvPr>
          <p:cNvSpPr txBox="1">
            <a:spLocks/>
          </p:cNvSpPr>
          <p:nvPr/>
        </p:nvSpPr>
        <p:spPr>
          <a:xfrm>
            <a:off x="4955580" y="4031878"/>
            <a:ext cx="3279100" cy="36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分布式共享存储系统架构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(DSM) </a:t>
            </a:r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</a:rPr>
              <a:t>[1][2]</a:t>
            </a:r>
            <a:endParaRPr lang="zh-CN" altLang="en-GB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230B10-179C-3D43-DC63-6581E669E542}"/>
              </a:ext>
            </a:extLst>
          </p:cNvPr>
          <p:cNvSpPr txBox="1"/>
          <p:nvPr/>
        </p:nvSpPr>
        <p:spPr>
          <a:xfrm>
            <a:off x="1411224" y="4381235"/>
            <a:ext cx="6866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[1] Sorin, Daniel J …(2011). </a:t>
            </a:r>
            <a:r>
              <a:rPr lang="en-US" altLang="zh-CN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Primer on Memory Consistency and Cache Coherence</a:t>
            </a:r>
            <a:r>
              <a:rPr lang="en-US" altLang="zh-CN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endParaRPr lang="zh-CN" altLang="en-US" sz="11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E926C9-F591-4A56-28AC-DFD3CF3FABAD}"/>
              </a:ext>
            </a:extLst>
          </p:cNvPr>
          <p:cNvSpPr txBox="1"/>
          <p:nvPr/>
        </p:nvSpPr>
        <p:spPr>
          <a:xfrm>
            <a:off x="1411224" y="4555512"/>
            <a:ext cx="6019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[2] Yan </a:t>
            </a:r>
            <a:r>
              <a:rPr lang="en-US" altLang="zh-CN" sz="1100" dirty="0" err="1"/>
              <a:t>Solihin</a:t>
            </a:r>
            <a:r>
              <a:rPr lang="en-US" altLang="zh-CN" sz="1100" dirty="0"/>
              <a:t>(2018) </a:t>
            </a:r>
            <a:r>
              <a:rPr lang="en-US" altLang="zh-CN" sz="1100" i="1" dirty="0"/>
              <a:t>Fundamentals of Parallel Multicore Architecture</a:t>
            </a:r>
            <a:endParaRPr lang="zh-CN" altLang="en-US" sz="1100" i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1AA2FB-8486-AFD8-E945-CB9DAF2FAA1C}"/>
              </a:ext>
            </a:extLst>
          </p:cNvPr>
          <p:cNvSpPr txBox="1"/>
          <p:nvPr/>
        </p:nvSpPr>
        <p:spPr>
          <a:xfrm>
            <a:off x="1411224" y="4744323"/>
            <a:ext cx="612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202122"/>
                </a:solidFill>
                <a:latin typeface="Arial" panose="020B0604020202020204" pitchFamily="34" charset="0"/>
              </a:rPr>
              <a:t>[3] James Archibald…  </a:t>
            </a:r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An Economical Solution to the Cache Coherence Problem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79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848AFF7-41F2-46AD-5F7F-D944A6CEDA00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3079519" y="182879"/>
            <a:ext cx="2984962" cy="278741"/>
          </a:xfrm>
        </p:spPr>
        <p:txBody>
          <a:bodyPr/>
          <a:lstStyle/>
          <a:p>
            <a:r>
              <a:rPr lang="zh-CN" altLang="en-US" sz="1800" dirty="0"/>
              <a:t>读实例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BF47F147-04D8-31D1-42E6-F5AB0F3DE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093" y="283736"/>
            <a:ext cx="7658688" cy="467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33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848AFF7-41F2-46AD-5F7F-D944A6CEDA00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3079519" y="182879"/>
            <a:ext cx="2984962" cy="278741"/>
          </a:xfrm>
        </p:spPr>
        <p:txBody>
          <a:bodyPr/>
          <a:lstStyle/>
          <a:p>
            <a:r>
              <a:rPr lang="zh-CN" altLang="en-US" sz="1800" dirty="0"/>
              <a:t>写实例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F3202E28-7222-C4FE-36D4-46B51C6F8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6518" y="496534"/>
            <a:ext cx="6770963" cy="436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75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协议的分布式共享存储系统中的目录式缓存一致性方案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1609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2000" dirty="0"/>
              <a:t>对目录式协议与广播</a:t>
            </a:r>
            <a:r>
              <a:rPr lang="en-US" altLang="zh-CN" sz="2000" dirty="0"/>
              <a:t>/</a:t>
            </a:r>
            <a:r>
              <a:rPr lang="zh-CN" altLang="en-US" sz="2000" dirty="0"/>
              <a:t>侦听协议性能的量化比较</a:t>
            </a:r>
            <a:r>
              <a:rPr lang="en-US" altLang="zh-CN" sz="2000" dirty="0"/>
              <a:t>[1]</a:t>
            </a:r>
            <a:endParaRPr lang="zh-CN" altLang="en-US" sz="2000" dirty="0"/>
          </a:p>
        </p:txBody>
      </p:sp>
      <p:sp>
        <p:nvSpPr>
          <p:cNvPr id="2" name="Google Shape;3492;p72">
            <a:extLst>
              <a:ext uri="{FF2B5EF4-FFF2-40B4-BE49-F238E27FC236}">
                <a16:creationId xmlns:a16="http://schemas.microsoft.com/office/drawing/2014/main" id="{0C9D1DA8-C64A-75B9-E910-39F6C19B6A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9184" y="1167954"/>
            <a:ext cx="4654296" cy="1860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评估方法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选取两种典型的目录式协议与广播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侦听协议方案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使用真实多核处理器运行程序时的访存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trace</a:t>
            </a:r>
          </a:p>
          <a:p>
            <a:pPr lvl="1" indent="-330200" algn="l">
              <a:buSzPts val="1600"/>
              <a:buChar char="●"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对每一种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操作赋予时钟周期权值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对每一种缓存一致性方案计算总共花费的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操作个数与总时钟周期数，求平均一次数据移动操作花费的时钟周期数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467FBC-3C6E-C081-7CA7-0A977D8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94" y="2125361"/>
            <a:ext cx="2933851" cy="15177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B0AC36-6F90-DF1D-9E0A-C34150D82608}"/>
              </a:ext>
            </a:extLst>
          </p:cNvPr>
          <p:cNvSpPr txBox="1"/>
          <p:nvPr/>
        </p:nvSpPr>
        <p:spPr>
          <a:xfrm>
            <a:off x="1572768" y="4770475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[1] Anant Agarwal,(1988) </a:t>
            </a:r>
            <a:r>
              <a:rPr lang="en-US" altLang="zh-CN" sz="1100" i="1" dirty="0"/>
              <a:t>An Evaluation of Directory Schemes for Cache Coherence </a:t>
            </a:r>
            <a:endParaRPr lang="zh-CN" alt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458501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4CB440-11E7-5F45-85B5-04131EC2B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0714" y="2329097"/>
            <a:ext cx="6502572" cy="792900"/>
          </a:xfrm>
        </p:spPr>
        <p:txBody>
          <a:bodyPr/>
          <a:lstStyle/>
          <a:p>
            <a:r>
              <a:rPr lang="en-US" altLang="zh-CN" sz="3600" dirty="0"/>
              <a:t>The optimization about </a:t>
            </a:r>
            <a:br>
              <a:rPr lang="en-US" altLang="zh-CN" sz="3600" dirty="0"/>
            </a:br>
            <a:r>
              <a:rPr lang="en-US" altLang="zh-CN" sz="3600" dirty="0"/>
              <a:t>Directory Based Cache Coherence</a:t>
            </a:r>
            <a:br>
              <a:rPr lang="en-US" altLang="zh-CN" sz="3600" dirty="0"/>
            </a:br>
            <a:endParaRPr lang="zh-CN" altLang="en-US" sz="3600" dirty="0"/>
          </a:p>
        </p:txBody>
      </p:sp>
      <p:sp>
        <p:nvSpPr>
          <p:cNvPr id="2" name="Google Shape;2170;p41">
            <a:extLst>
              <a:ext uri="{FF2B5EF4-FFF2-40B4-BE49-F238E27FC236}">
                <a16:creationId xmlns:a16="http://schemas.microsoft.com/office/drawing/2014/main" id="{DFE6D34B-CABB-E482-046E-A89B6B6071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67061" y="3310566"/>
            <a:ext cx="809878" cy="44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wzm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3509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597906" y="287832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bg2"/>
                </a:solidFill>
                <a:latin typeface="Open Sans" charset="0"/>
                <a:sym typeface="+mn-ea"/>
              </a:rPr>
              <a:t>共享模式下</a:t>
            </a:r>
            <a:r>
              <a:rPr lang="en-US" altLang="zh-CN" dirty="0">
                <a:solidFill>
                  <a:schemeClr val="bg2"/>
                </a:solidFill>
                <a:latin typeface="Open Sans" charset="0"/>
                <a:sym typeface="+mn-ea"/>
              </a:rPr>
              <a:t>coherence message</a:t>
            </a:r>
            <a:r>
              <a:rPr lang="zh-CN" altLang="en-US" dirty="0">
                <a:solidFill>
                  <a:schemeClr val="bg2"/>
                </a:solidFill>
                <a:latin typeface="Open Sans" charset="0"/>
                <a:sym typeface="+mn-ea"/>
              </a:rPr>
              <a:t>的规律性</a:t>
            </a:r>
            <a:endParaRPr lang="en-GB" dirty="0">
              <a:solidFill>
                <a:schemeClr val="dk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4F7EF1-1F58-575C-C201-5E88AC904229}"/>
              </a:ext>
            </a:extLst>
          </p:cNvPr>
          <p:cNvSpPr/>
          <p:nvPr/>
        </p:nvSpPr>
        <p:spPr>
          <a:xfrm>
            <a:off x="597906" y="1127952"/>
            <a:ext cx="30572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生产者</a:t>
            </a:r>
            <a:r>
              <a:rPr lang="en-US" altLang="zh-CN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-</a:t>
            </a:r>
            <a:r>
              <a:rPr lang="zh-CN" alt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消费者模式下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D7B482-CABD-E19F-4E0C-1D4DA7429AB3}"/>
              </a:ext>
            </a:extLst>
          </p:cNvPr>
          <p:cNvSpPr txBox="1"/>
          <p:nvPr/>
        </p:nvSpPr>
        <p:spPr>
          <a:xfrm>
            <a:off x="505772" y="3694876"/>
            <a:ext cx="3484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       </a:t>
            </a:r>
            <a:r>
              <a:rPr lang="zh-CN" altLang="en-US" sz="1200" dirty="0"/>
              <a:t>对于目录而言</a:t>
            </a:r>
            <a:r>
              <a:rPr lang="en-US" altLang="zh-CN" sz="1200" dirty="0"/>
              <a:t>, </a:t>
            </a:r>
            <a:r>
              <a:rPr lang="zh-CN" altLang="en-US" sz="1200" dirty="0"/>
              <a:t>会首先接收来自生产者</a:t>
            </a:r>
            <a:r>
              <a:rPr lang="en-US" altLang="zh-CN" sz="1200" dirty="0"/>
              <a:t>Cache</a:t>
            </a:r>
            <a:r>
              <a:rPr lang="zh-CN" altLang="en-US" sz="1200" dirty="0"/>
              <a:t>发送的读写数据块的请求</a:t>
            </a:r>
            <a:r>
              <a:rPr lang="en-US" altLang="zh-CN" sz="1200" dirty="0"/>
              <a:t>, </a:t>
            </a:r>
            <a:r>
              <a:rPr lang="zh-CN" altLang="en-US" sz="1200" dirty="0"/>
              <a:t>对该请求作出响应</a:t>
            </a:r>
            <a:r>
              <a:rPr lang="en-US" altLang="zh-CN" sz="1200" dirty="0"/>
              <a:t>; </a:t>
            </a:r>
            <a:r>
              <a:rPr lang="zh-CN" altLang="en-US" sz="1200" dirty="0"/>
              <a:t>随后又会接收来自不同消费者</a:t>
            </a:r>
            <a:r>
              <a:rPr lang="en-US" altLang="zh-CN" sz="1200" dirty="0"/>
              <a:t>Cache</a:t>
            </a:r>
            <a:r>
              <a:rPr lang="zh-CN" altLang="en-US" sz="1200" dirty="0"/>
              <a:t>读数据块的请求</a:t>
            </a:r>
            <a:r>
              <a:rPr lang="en-US" altLang="zh-CN" sz="1200" dirty="0"/>
              <a:t>. </a:t>
            </a:r>
            <a:r>
              <a:rPr lang="zh-CN" altLang="en-US" sz="1200" dirty="0"/>
              <a:t>如此循环往复</a:t>
            </a:r>
            <a:r>
              <a:rPr lang="en-US" altLang="zh-CN" sz="1200" dirty="0"/>
              <a:t>. </a:t>
            </a:r>
            <a:endParaRPr lang="zh-CN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4791E01-5243-5578-DBDC-5C935DEAAE11}"/>
              </a:ext>
            </a:extLst>
          </p:cNvPr>
          <p:cNvSpPr/>
          <p:nvPr/>
        </p:nvSpPr>
        <p:spPr>
          <a:xfrm>
            <a:off x="4496427" y="1401680"/>
            <a:ext cx="386096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能否利用这种</a:t>
            </a:r>
            <a:r>
              <a:rPr lang="en-US" altLang="zh-CN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Coherence Message</a:t>
            </a:r>
            <a:r>
              <a:rPr lang="zh-CN" alt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的规律性来进行预测 </a:t>
            </a:r>
            <a:r>
              <a:rPr lang="en-US" altLang="zh-CN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zh-CN" altLang="en-US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8185C2-F7C4-C832-977C-AD07521F0E7D}"/>
              </a:ext>
            </a:extLst>
          </p:cNvPr>
          <p:cNvSpPr/>
          <p:nvPr/>
        </p:nvSpPr>
        <p:spPr>
          <a:xfrm>
            <a:off x="4364429" y="2885608"/>
            <a:ext cx="448427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如何设计出高适应性的预测器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即能够适用于不同共享模式下一致性消息的预测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而不仅仅局限于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Producer-Consumer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模式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zh-CN" altLang="en-US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0BE6D1F4-BA59-924F-FB97-6E77FDD4EF77}"/>
              </a:ext>
            </a:extLst>
          </p:cNvPr>
          <p:cNvSpPr/>
          <p:nvPr/>
        </p:nvSpPr>
        <p:spPr>
          <a:xfrm>
            <a:off x="6190008" y="2205579"/>
            <a:ext cx="416560" cy="544173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B49C9E-2926-4C3D-C679-6F60E635F428}"/>
              </a:ext>
            </a:extLst>
          </p:cNvPr>
          <p:cNvSpPr/>
          <p:nvPr/>
        </p:nvSpPr>
        <p:spPr>
          <a:xfrm>
            <a:off x="5106339" y="4002653"/>
            <a:ext cx="25838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Cosmos</a:t>
            </a:r>
            <a:r>
              <a:rPr lang="zh-CN" altLang="en-US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！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6D3B2A6-958F-1862-A124-F780CA5F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5579"/>
            <a:ext cx="4496427" cy="10955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目录</a:t>
            </a:r>
            <a:endParaRPr dirty="0"/>
          </a:p>
        </p:txBody>
      </p:sp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078406" y="1529460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053076" y="3444343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1079966" y="249075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955763" y="1594763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955763" y="255606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2043223" y="1631966"/>
            <a:ext cx="6628337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什么是缓存一致性？如何使用广播</a:t>
            </a:r>
            <a:r>
              <a:rPr lang="en-US" altLang="zh-CN" dirty="0"/>
              <a:t>/</a:t>
            </a:r>
            <a:r>
              <a:rPr lang="zh-CN" altLang="en-US" dirty="0"/>
              <a:t>侦听协议维护缓存一致性？</a:t>
            </a:r>
            <a:r>
              <a:rPr lang="en-US" altLang="zh-CN" dirty="0"/>
              <a:t>-- </a:t>
            </a:r>
            <a:r>
              <a:rPr lang="en-US" altLang="zh-CN" dirty="0" err="1"/>
              <a:t>hzy</a:t>
            </a:r>
            <a:endParaRPr dirty="0"/>
          </a:p>
        </p:txBody>
      </p:sp>
      <p:sp>
        <p:nvSpPr>
          <p:cNvPr id="32" name="Google Shape;2160;p40">
            <a:extLst>
              <a:ext uri="{FF2B5EF4-FFF2-40B4-BE49-F238E27FC236}">
                <a16:creationId xmlns:a16="http://schemas.microsoft.com/office/drawing/2014/main" id="{232719A9-5A1B-D2B7-97F9-37FECCFEC762}"/>
              </a:ext>
            </a:extLst>
          </p:cNvPr>
          <p:cNvSpPr txBox="1">
            <a:spLocks/>
          </p:cNvSpPr>
          <p:nvPr/>
        </p:nvSpPr>
        <p:spPr>
          <a:xfrm>
            <a:off x="2043223" y="2713849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如何用目录式协议维护缓存一致性？为何目录式比广播侦听式更适合大规模处理器系统？</a:t>
            </a:r>
            <a:r>
              <a:rPr lang="en-US" altLang="zh-CN" dirty="0"/>
              <a:t>-- </a:t>
            </a:r>
            <a:r>
              <a:rPr lang="en-US" altLang="zh-CN" dirty="0" err="1"/>
              <a:t>ghy</a:t>
            </a:r>
            <a:endParaRPr lang="zh-CN" altLang="en-US" dirty="0"/>
          </a:p>
        </p:txBody>
      </p:sp>
      <p:sp>
        <p:nvSpPr>
          <p:cNvPr id="33" name="Google Shape;2153;p40">
            <a:extLst>
              <a:ext uri="{FF2B5EF4-FFF2-40B4-BE49-F238E27FC236}">
                <a16:creationId xmlns:a16="http://schemas.microsoft.com/office/drawing/2014/main" id="{488945D5-9DD4-2D3D-444E-C24E224B8237}"/>
              </a:ext>
            </a:extLst>
          </p:cNvPr>
          <p:cNvSpPr txBox="1">
            <a:spLocks/>
          </p:cNvSpPr>
          <p:nvPr/>
        </p:nvSpPr>
        <p:spPr>
          <a:xfrm>
            <a:off x="955763" y="3531785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4" name="Google Shape;2160;p40">
            <a:extLst>
              <a:ext uri="{FF2B5EF4-FFF2-40B4-BE49-F238E27FC236}">
                <a16:creationId xmlns:a16="http://schemas.microsoft.com/office/drawing/2014/main" id="{4E9ACAF2-9A4B-C22A-2875-61DAD2632845}"/>
              </a:ext>
            </a:extLst>
          </p:cNvPr>
          <p:cNvSpPr txBox="1">
            <a:spLocks/>
          </p:cNvSpPr>
          <p:nvPr/>
        </p:nvSpPr>
        <p:spPr>
          <a:xfrm>
            <a:off x="2043223" y="3595685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一种提升目录式协议性能的方法。 </a:t>
            </a:r>
            <a:r>
              <a:rPr lang="en-US" altLang="zh-CN" dirty="0"/>
              <a:t>-- </a:t>
            </a:r>
            <a:r>
              <a:rPr lang="en-US" altLang="zh-CN" dirty="0" err="1"/>
              <a:t>wzm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1004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701726" y="1522177"/>
            <a:ext cx="8086674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			Cosmos </a:t>
            </a:r>
            <a:r>
              <a:rPr lang="en-US" altLang="zh-CN" sz="4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--</a:t>
            </a:r>
            <a:endParaRPr lang="en-US" altLang="en-GB" sz="4000" dirty="0">
              <a:solidFill>
                <a:schemeClr val="bg2"/>
              </a:solidFill>
              <a:uFillTx/>
              <a:latin typeface="Open Sans" charset="0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 </a:t>
            </a:r>
            <a:r>
              <a:rPr lang="en-US" altLang="zh-CN" sz="4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coherence message predictor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6276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608067" y="98308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Basic Structure of Cosmos</a:t>
            </a:r>
            <a:endParaRPr lang="en-GB" dirty="0">
              <a:solidFill>
                <a:schemeClr val="dk2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33E4EA61-63F9-C8E3-7774-FC907BEC9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5" y="2135971"/>
            <a:ext cx="4781550" cy="1990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E27974-09F9-A85C-7B44-910A0EE2E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617" y="824013"/>
            <a:ext cx="6441295" cy="9824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D485B37-D53D-770E-4D07-2BA9F9475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17" y="2391295"/>
            <a:ext cx="4565698" cy="95257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A1D87A5-E5BD-8A62-CF58-9158B26E6E7F}"/>
              </a:ext>
            </a:extLst>
          </p:cNvPr>
          <p:cNvSpPr/>
          <p:nvPr/>
        </p:nvSpPr>
        <p:spPr>
          <a:xfrm>
            <a:off x="4916469" y="1806437"/>
            <a:ext cx="26645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从</a:t>
            </a: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Cosmos</a:t>
            </a:r>
            <a:r>
              <a:rPr lang="zh-CN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中获取预测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0610118-427B-34C0-3A61-D7936EB8F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6058" y="3434212"/>
            <a:ext cx="3618902" cy="168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3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32A80D1-DBE9-52E9-905C-7C1104DDE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379480" y="-19329"/>
            <a:ext cx="3860400" cy="934200"/>
          </a:xfrm>
        </p:spPr>
        <p:txBody>
          <a:bodyPr/>
          <a:lstStyle/>
          <a:p>
            <a:r>
              <a:rPr lang="en-US" altLang="zh-CN" dirty="0"/>
              <a:t>Reliability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5ABF4F-99F2-B7D3-C48F-44523F8D24C0}"/>
              </a:ext>
            </a:extLst>
          </p:cNvPr>
          <p:cNvSpPr txBox="1"/>
          <p:nvPr/>
        </p:nvSpPr>
        <p:spPr>
          <a:xfrm>
            <a:off x="318443" y="1393745"/>
            <a:ext cx="423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/>
                </a:solidFill>
              </a:rPr>
              <a:t>通常情况下</a:t>
            </a:r>
            <a:r>
              <a:rPr lang="en-US" altLang="zh-CN" sz="1200" dirty="0">
                <a:solidFill>
                  <a:schemeClr val="tx1"/>
                </a:solidFill>
              </a:rPr>
              <a:t>, </a:t>
            </a:r>
            <a:r>
              <a:rPr lang="zh-CN" altLang="en-US" sz="1200" dirty="0">
                <a:solidFill>
                  <a:schemeClr val="tx1"/>
                </a:solidFill>
              </a:rPr>
              <a:t>提高 </a:t>
            </a:r>
            <a:r>
              <a:rPr lang="en-US" altLang="zh-CN" sz="1200" dirty="0">
                <a:solidFill>
                  <a:schemeClr val="tx1"/>
                </a:solidFill>
              </a:rPr>
              <a:t>depth of MHR </a:t>
            </a:r>
            <a:r>
              <a:rPr lang="zh-CN" altLang="en-US" sz="1200" dirty="0">
                <a:solidFill>
                  <a:schemeClr val="tx1"/>
                </a:solidFill>
              </a:rPr>
              <a:t>会进一步提高预测准确率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BA95B6-31FA-D5A8-7A8D-4518E6E46EDC}"/>
              </a:ext>
            </a:extLst>
          </p:cNvPr>
          <p:cNvSpPr txBox="1"/>
          <p:nvPr/>
        </p:nvSpPr>
        <p:spPr>
          <a:xfrm>
            <a:off x="372581" y="4214925"/>
            <a:ext cx="364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研究表明</a:t>
            </a:r>
            <a:r>
              <a:rPr lang="en-US" altLang="zh-CN" sz="1200" dirty="0"/>
              <a:t>, </a:t>
            </a:r>
            <a:r>
              <a:rPr lang="zh-CN" altLang="en-US" sz="1200" dirty="0"/>
              <a:t>一个经过细致调优的程序中</a:t>
            </a:r>
            <a:r>
              <a:rPr lang="en-US" altLang="zh-CN" sz="1200" dirty="0"/>
              <a:t>, </a:t>
            </a:r>
            <a:r>
              <a:rPr lang="zh-CN" altLang="en-US" sz="1200" dirty="0"/>
              <a:t>同一个数据块的平均被共享核数量不超过两个</a:t>
            </a:r>
            <a:r>
              <a:rPr lang="en-US" altLang="zh-CN" sz="1200" dirty="0"/>
              <a:t>. </a:t>
            </a:r>
            <a:endParaRPr lang="zh-CN" altLang="en-US" sz="1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69A8F3-EB45-704A-CC7C-4422DEAFD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81" y="1813049"/>
            <a:ext cx="3755717" cy="116030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640DC79-2D77-B4E7-B741-A11B0D59AA3B}"/>
              </a:ext>
            </a:extLst>
          </p:cNvPr>
          <p:cNvSpPr/>
          <p:nvPr/>
        </p:nvSpPr>
        <p:spPr>
          <a:xfrm>
            <a:off x="372581" y="3138265"/>
            <a:ext cx="154241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提高</a:t>
            </a:r>
            <a:r>
              <a:rPr lang="en-US" altLang="zh-CN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MHR</a:t>
            </a:r>
            <a:r>
              <a:rPr lang="zh-CN" altLang="en-US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的深度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AABC0C-E7A6-CEE1-B413-9B6C084F9DBC}"/>
              </a:ext>
            </a:extLst>
          </p:cNvPr>
          <p:cNvSpPr/>
          <p:nvPr/>
        </p:nvSpPr>
        <p:spPr>
          <a:xfrm>
            <a:off x="116011" y="3775868"/>
            <a:ext cx="513003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Cosmos</a:t>
            </a:r>
            <a:r>
              <a:rPr lang="zh-CN" altLang="en-US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更好地识别当前共享模式下一致性消息的规律</a:t>
            </a:r>
          </a:p>
        </p:txBody>
      </p:sp>
      <p:sp>
        <p:nvSpPr>
          <p:cNvPr id="15" name="箭头: 圆角右 14">
            <a:extLst>
              <a:ext uri="{FF2B5EF4-FFF2-40B4-BE49-F238E27FC236}">
                <a16:creationId xmlns:a16="http://schemas.microsoft.com/office/drawing/2014/main" id="{1F1DA84D-2AE4-5937-BD31-0C7D68AE72BF}"/>
              </a:ext>
            </a:extLst>
          </p:cNvPr>
          <p:cNvSpPr/>
          <p:nvPr/>
        </p:nvSpPr>
        <p:spPr>
          <a:xfrm rot="5400000">
            <a:off x="2175183" y="3020799"/>
            <a:ext cx="523240" cy="939800"/>
          </a:xfrm>
          <a:prstGeom prst="ben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0C8416D-E1CA-04E7-2E66-C78AE08BA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243" y="1459353"/>
            <a:ext cx="1400370" cy="68510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9D9FE42-1F63-0E8D-D629-8A3A59BCF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923" y="1470496"/>
            <a:ext cx="1552792" cy="68510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54AFA2B-E7AE-38D4-BE2B-DCCE379315CE}"/>
              </a:ext>
            </a:extLst>
          </p:cNvPr>
          <p:cNvSpPr/>
          <p:nvPr/>
        </p:nvSpPr>
        <p:spPr>
          <a:xfrm>
            <a:off x="5388501" y="2355810"/>
            <a:ext cx="317817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Cosmos Filters</a:t>
            </a:r>
            <a:r>
              <a:rPr lang="zh-CN" alt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机制</a:t>
            </a:r>
            <a:r>
              <a:rPr lang="en-US" altLang="zh-CN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若同一缓存块连续遇到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次该预测错误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才置换成不同预测结果</a:t>
            </a:r>
            <a:endParaRPr lang="zh-CN" altLang="en-US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40DD77F-BBB0-AA1C-2284-F4816B796EFB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6673613" y="1801906"/>
            <a:ext cx="822310" cy="1114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1325838-6A5E-063B-0C72-66DA2F1A2D01}"/>
              </a:ext>
            </a:extLst>
          </p:cNvPr>
          <p:cNvSpPr txBox="1"/>
          <p:nvPr/>
        </p:nvSpPr>
        <p:spPr>
          <a:xfrm>
            <a:off x="6708705" y="1499700"/>
            <a:ext cx="816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Noise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316AC7D-A4FC-6647-69E1-AB14A721B074}"/>
              </a:ext>
            </a:extLst>
          </p:cNvPr>
          <p:cNvSpPr txBox="1"/>
          <p:nvPr/>
        </p:nvSpPr>
        <p:spPr>
          <a:xfrm>
            <a:off x="5483411" y="3490699"/>
            <a:ext cx="338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设置</a:t>
            </a:r>
            <a:r>
              <a:rPr lang="en-US" altLang="zh-CN" sz="1200" dirty="0"/>
              <a:t>Counter</a:t>
            </a:r>
            <a:r>
              <a:rPr lang="zh-CN" altLang="en-US" sz="1200" dirty="0"/>
              <a:t>位</a:t>
            </a:r>
            <a:r>
              <a:rPr lang="en-US" altLang="zh-CN" sz="1200" dirty="0"/>
              <a:t>, </a:t>
            </a:r>
            <a:r>
              <a:rPr lang="zh-CN" altLang="en-US" sz="1200" dirty="0"/>
              <a:t>若</a:t>
            </a:r>
            <a:r>
              <a:rPr lang="en-US" altLang="zh-CN" sz="1200" dirty="0"/>
              <a:t>N</a:t>
            </a:r>
            <a:r>
              <a:rPr lang="zh-CN" altLang="en-US" sz="1200" dirty="0"/>
              <a:t>取</a:t>
            </a:r>
            <a:r>
              <a:rPr lang="en-US" altLang="zh-CN" sz="1200" dirty="0"/>
              <a:t>2</a:t>
            </a:r>
            <a:r>
              <a:rPr lang="zh-CN" altLang="en-US" sz="1200" dirty="0"/>
              <a:t>时</a:t>
            </a:r>
            <a:r>
              <a:rPr lang="en-US" altLang="zh-CN" sz="1200" dirty="0"/>
              <a:t>, Counter=0</a:t>
            </a:r>
            <a:r>
              <a:rPr lang="zh-CN" altLang="en-US" sz="1200" dirty="0"/>
              <a:t>时遇到错误预测就将其更改为</a:t>
            </a:r>
            <a:r>
              <a:rPr lang="en-US" altLang="zh-CN" sz="1200" dirty="0"/>
              <a:t>1, </a:t>
            </a:r>
            <a:r>
              <a:rPr lang="zh-CN" altLang="en-US" sz="1200" dirty="0"/>
              <a:t>在遇到错误预测就更换表项并将</a:t>
            </a:r>
            <a:r>
              <a:rPr lang="en-US" altLang="zh-CN" sz="1200" dirty="0"/>
              <a:t>Counter</a:t>
            </a:r>
            <a:r>
              <a:rPr lang="zh-CN" altLang="en-US" sz="1200" dirty="0"/>
              <a:t>置</a:t>
            </a:r>
            <a:r>
              <a:rPr lang="en-US" altLang="zh-CN" sz="1200" dirty="0"/>
              <a:t>0. </a:t>
            </a:r>
            <a:endParaRPr lang="zh-CN" altLang="en-US" sz="1200" dirty="0"/>
          </a:p>
        </p:txBody>
      </p:sp>
      <p:sp>
        <p:nvSpPr>
          <p:cNvPr id="27" name="Google Shape;2346;p49">
            <a:extLst>
              <a:ext uri="{FF2B5EF4-FFF2-40B4-BE49-F238E27FC236}">
                <a16:creationId xmlns:a16="http://schemas.microsoft.com/office/drawing/2014/main" id="{A7CEED83-9373-69FC-DEF4-BD56A1C89596}"/>
              </a:ext>
            </a:extLst>
          </p:cNvPr>
          <p:cNvSpPr txBox="1"/>
          <p:nvPr/>
        </p:nvSpPr>
        <p:spPr>
          <a:xfrm>
            <a:off x="208864" y="654985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 dirty="0">
              <a:solidFill>
                <a:schemeClr val="accent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2347;p49">
            <a:extLst>
              <a:ext uri="{FF2B5EF4-FFF2-40B4-BE49-F238E27FC236}">
                <a16:creationId xmlns:a16="http://schemas.microsoft.com/office/drawing/2014/main" id="{7E45E567-B09D-D429-5FDF-BE8AC72A6194}"/>
              </a:ext>
            </a:extLst>
          </p:cNvPr>
          <p:cNvSpPr txBox="1"/>
          <p:nvPr/>
        </p:nvSpPr>
        <p:spPr>
          <a:xfrm>
            <a:off x="5158056" y="667022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 dirty="0">
              <a:solidFill>
                <a:schemeClr val="accent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9" name="Google Shape;2363;p50">
            <a:extLst>
              <a:ext uri="{FF2B5EF4-FFF2-40B4-BE49-F238E27FC236}">
                <a16:creationId xmlns:a16="http://schemas.microsoft.com/office/drawing/2014/main" id="{E79AE36B-F313-64D1-B1EF-1D8F306219CD}"/>
              </a:ext>
            </a:extLst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4" flipH="1">
            <a:off x="1200538" y="369813"/>
            <a:ext cx="2158143" cy="115523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824A4037-02CC-084A-BB95-879462DAED16}"/>
              </a:ext>
            </a:extLst>
          </p:cNvPr>
          <p:cNvSpPr/>
          <p:nvPr/>
        </p:nvSpPr>
        <p:spPr>
          <a:xfrm>
            <a:off x="1345775" y="786787"/>
            <a:ext cx="18806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Depth of MHR</a:t>
            </a:r>
            <a:endParaRPr lang="zh-CN" altLang="en-US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FE991E9-6BB6-7751-EA64-E077CD6C223C}"/>
              </a:ext>
            </a:extLst>
          </p:cNvPr>
          <p:cNvSpPr/>
          <p:nvPr/>
        </p:nvSpPr>
        <p:spPr>
          <a:xfrm>
            <a:off x="6205510" y="831061"/>
            <a:ext cx="17219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Filter Noises</a:t>
            </a:r>
            <a:endParaRPr lang="zh-CN" altLang="en-US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2" name="Google Shape;2365;p50">
            <a:extLst>
              <a:ext uri="{FF2B5EF4-FFF2-40B4-BE49-F238E27FC236}">
                <a16:creationId xmlns:a16="http://schemas.microsoft.com/office/drawing/2014/main" id="{E1AED37F-86A3-D54E-CED9-0419C2CEA8BA}"/>
              </a:ext>
            </a:extLst>
          </p:cNvPr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1128984" flipH="1">
            <a:off x="6090287" y="363941"/>
            <a:ext cx="2053458" cy="1245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9294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177794" y="1517823"/>
            <a:ext cx="6970525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How Cosmos is integrated with a coherence protocol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619171" y="294920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Actions, Execute &amp; Detecting </a:t>
            </a:r>
            <a:endParaRPr lang="en-GB" dirty="0">
              <a:solidFill>
                <a:schemeClr val="dk2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EF1DDA-D5FE-FC73-A42E-115D9727C72A}"/>
              </a:ext>
            </a:extLst>
          </p:cNvPr>
          <p:cNvSpPr/>
          <p:nvPr/>
        </p:nvSpPr>
        <p:spPr>
          <a:xfrm>
            <a:off x="165715" y="872720"/>
            <a:ext cx="40511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zh-CN" sz="2000" dirty="0"/>
              <a:t>Mapping Predictions to Actions</a:t>
            </a:r>
            <a:endParaRPr lang="zh-CN" altLang="en-US" sz="2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6C98D6-3574-8C6F-E6C0-9E564D9487BA}"/>
              </a:ext>
            </a:extLst>
          </p:cNvPr>
          <p:cNvSpPr/>
          <p:nvPr/>
        </p:nvSpPr>
        <p:spPr>
          <a:xfrm>
            <a:off x="4312228" y="869753"/>
            <a:ext cx="483177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zh-CN" sz="2000" dirty="0"/>
              <a:t>Determining When to Perform Actions</a:t>
            </a:r>
            <a:endParaRPr lang="zh-CN" altLang="en-US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3555CAB-F741-55E9-CD8C-BC08F7F527B3}"/>
              </a:ext>
            </a:extLst>
          </p:cNvPr>
          <p:cNvSpPr/>
          <p:nvPr/>
        </p:nvSpPr>
        <p:spPr>
          <a:xfrm>
            <a:off x="165715" y="3089330"/>
            <a:ext cx="539282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Detecting and Handling with mis-prediction</a:t>
            </a:r>
            <a:endParaRPr lang="zh-CN" altLang="en-US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3AFDB2E-04A6-95F3-B576-981A84649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" y="1675332"/>
            <a:ext cx="5178021" cy="137065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4BD28C5-1BD3-E091-F034-19B34814630D}"/>
              </a:ext>
            </a:extLst>
          </p:cNvPr>
          <p:cNvSpPr/>
          <p:nvPr/>
        </p:nvSpPr>
        <p:spPr>
          <a:xfrm>
            <a:off x="416560" y="1324617"/>
            <a:ext cx="350520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正常该怎么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响应</a:t>
            </a:r>
            <a:r>
              <a:rPr lang="en-US" altLang="zh-CN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,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现在就怎么响应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17942EC-66D3-8F36-33A9-4EB7AE59804E}"/>
              </a:ext>
            </a:extLst>
          </p:cNvPr>
          <p:cNvSpPr/>
          <p:nvPr/>
        </p:nvSpPr>
        <p:spPr>
          <a:xfrm>
            <a:off x="4966046" y="1333811"/>
            <a:ext cx="310896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作出预测后就响应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811CCF7-2DEA-0A12-F315-77C116BAE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60" y="3564810"/>
            <a:ext cx="5125165" cy="114316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D5471EB8-5DAE-67C4-2FA1-F24FE921CD5B}"/>
              </a:ext>
            </a:extLst>
          </p:cNvPr>
          <p:cNvSpPr/>
          <p:nvPr/>
        </p:nvSpPr>
        <p:spPr>
          <a:xfrm>
            <a:off x="5991215" y="2258333"/>
            <a:ext cx="272606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错误的预测可能会导致缓存块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的状态错误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,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甚至导致处理器状态发生错误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DF5BF9C-3232-DDF8-428A-51F461B7D47A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 flipV="1">
            <a:off x="5558538" y="2673832"/>
            <a:ext cx="432677" cy="615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26F0C600-ADB6-8DB8-61F7-A8C83D31B271}"/>
              </a:ext>
            </a:extLst>
          </p:cNvPr>
          <p:cNvSpPr/>
          <p:nvPr/>
        </p:nvSpPr>
        <p:spPr>
          <a:xfrm>
            <a:off x="5991215" y="3564810"/>
            <a:ext cx="272606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根据所作出的预测动作的影响程度分类</a:t>
            </a:r>
            <a:r>
              <a:rPr lang="en-US" altLang="zh-CN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, </a:t>
            </a:r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分别处理</a:t>
            </a:r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6888941C-8D74-0C32-7A70-54F2C4E68931}"/>
              </a:ext>
            </a:extLst>
          </p:cNvPr>
          <p:cNvSpPr/>
          <p:nvPr/>
        </p:nvSpPr>
        <p:spPr>
          <a:xfrm>
            <a:off x="7091680" y="3089330"/>
            <a:ext cx="335280" cy="41669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0038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459105" y="1134745"/>
            <a:ext cx="6951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SimSun" charset="0"/>
              </a:rPr>
              <a:t>本文章通过一个简略的模型具体地计算并展现</a:t>
            </a:r>
            <a:r>
              <a:rPr lang="en-US" altLang="zh-CN" dirty="0">
                <a:ea typeface="SimSun" charset="0"/>
              </a:rPr>
              <a:t>Cosmos</a:t>
            </a:r>
            <a:r>
              <a:rPr lang="zh-CN" altLang="en-US" dirty="0">
                <a:ea typeface="SimSun" charset="0"/>
              </a:rPr>
              <a:t>预测器对程序运行时间的影响</a:t>
            </a:r>
            <a:r>
              <a:rPr lang="en-US" altLang="zh-CN" dirty="0">
                <a:ea typeface="SimSun" charset="0"/>
              </a:rPr>
              <a:t>. </a:t>
            </a:r>
          </a:p>
        </p:txBody>
      </p:sp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619171" y="294920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How Coherence Pre</a:t>
            </a:r>
            <a:r>
              <a:rPr lang="en-US" altLang="zh-CN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d</a:t>
            </a:r>
            <a:r>
              <a:rPr lang="en-US" altLang="en-GB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iction Affects Performance</a:t>
            </a:r>
            <a:endParaRPr lang="en-GB" dirty="0">
              <a:solidFill>
                <a:schemeClr val="dk2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59105" y="4008755"/>
            <a:ext cx="6951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uFillTx/>
                <a:ea typeface="SimSun" charset="0"/>
              </a:rPr>
              <a:t>一个更加形象的例子是</a:t>
            </a:r>
            <a:r>
              <a:rPr lang="en-US" altLang="zh-CN" sz="1200" dirty="0">
                <a:solidFill>
                  <a:srgbClr val="000000"/>
                </a:solidFill>
                <a:uFillTx/>
                <a:ea typeface="SimSun" charset="0"/>
              </a:rPr>
              <a:t>, </a:t>
            </a:r>
            <a:r>
              <a:rPr lang="zh-CN" altLang="en-US" sz="1200" dirty="0">
                <a:solidFill>
                  <a:srgbClr val="000000"/>
                </a:solidFill>
                <a:uFillTx/>
                <a:ea typeface="SimSun" charset="0"/>
              </a:rPr>
              <a:t>对于那些</a:t>
            </a:r>
            <a:r>
              <a:rPr lang="en-US" altLang="zh-CN" sz="1200" dirty="0">
                <a:solidFill>
                  <a:srgbClr val="000000"/>
                </a:solidFill>
                <a:uFillTx/>
                <a:ea typeface="SimSun" charset="0"/>
              </a:rPr>
              <a:t>Cosmos</a:t>
            </a:r>
            <a:r>
              <a:rPr lang="zh-CN" altLang="en-US" sz="1200" dirty="0">
                <a:solidFill>
                  <a:srgbClr val="000000"/>
                </a:solidFill>
                <a:uFillTx/>
                <a:ea typeface="SimSun" charset="0"/>
              </a:rPr>
              <a:t>预测器预测正确率达到</a:t>
            </a:r>
            <a:r>
              <a:rPr lang="en-US" altLang="zh-CN" sz="1200" dirty="0">
                <a:solidFill>
                  <a:srgbClr val="000000"/>
                </a:solidFill>
                <a:uFillTx/>
                <a:ea typeface="SimSun" charset="0"/>
              </a:rPr>
              <a:t>80%</a:t>
            </a:r>
            <a:r>
              <a:rPr lang="zh-CN" altLang="en-US" sz="1200" dirty="0">
                <a:solidFill>
                  <a:srgbClr val="000000"/>
                </a:solidFill>
                <a:uFillTx/>
                <a:ea typeface="SimSun" charset="0"/>
              </a:rPr>
              <a:t>的程序而言</a:t>
            </a:r>
            <a:r>
              <a:rPr lang="en-US" altLang="zh-CN" sz="1200" dirty="0">
                <a:solidFill>
                  <a:srgbClr val="000000"/>
                </a:solidFill>
                <a:uFillTx/>
                <a:ea typeface="SimSun" charset="0"/>
              </a:rPr>
              <a:t>, </a:t>
            </a:r>
            <a:r>
              <a:rPr lang="zh-CN" altLang="en-US" sz="1200" dirty="0">
                <a:solidFill>
                  <a:srgbClr val="000000"/>
                </a:solidFill>
                <a:uFillTx/>
                <a:ea typeface="SimSun" charset="0"/>
              </a:rPr>
              <a:t>若其预测失败的惩罚为</a:t>
            </a:r>
            <a:r>
              <a:rPr lang="en-US" altLang="zh-CN" sz="1200" dirty="0">
                <a:solidFill>
                  <a:srgbClr val="000000"/>
                </a:solidFill>
                <a:uFillTx/>
                <a:ea typeface="SimSun" charset="0"/>
              </a:rPr>
              <a:t>100%(r=1), </a:t>
            </a:r>
            <a:r>
              <a:rPr lang="zh-CN" altLang="en-US" sz="1200" dirty="0">
                <a:solidFill>
                  <a:srgbClr val="000000"/>
                </a:solidFill>
                <a:uFillTx/>
                <a:ea typeface="SimSun" charset="0"/>
              </a:rPr>
              <a:t>预测成功的收益时间为</a:t>
            </a:r>
            <a:r>
              <a:rPr lang="en-US" altLang="zh-CN" sz="1200" dirty="0">
                <a:solidFill>
                  <a:srgbClr val="000000"/>
                </a:solidFill>
                <a:uFillTx/>
                <a:ea typeface="SimSun" charset="0"/>
              </a:rPr>
              <a:t>30%(f=0.3), </a:t>
            </a:r>
            <a:r>
              <a:rPr lang="zh-CN" altLang="en-US" sz="1200" dirty="0">
                <a:solidFill>
                  <a:srgbClr val="000000"/>
                </a:solidFill>
                <a:uFillTx/>
                <a:ea typeface="SimSun" charset="0"/>
              </a:rPr>
              <a:t>则整个程序的加速比将达到</a:t>
            </a:r>
            <a:r>
              <a:rPr lang="en-US" altLang="zh-CN" sz="1200" dirty="0">
                <a:solidFill>
                  <a:srgbClr val="000000"/>
                </a:solidFill>
                <a:uFillTx/>
                <a:ea typeface="SimSun" charset="0"/>
              </a:rPr>
              <a:t>1.56, </a:t>
            </a:r>
            <a:r>
              <a:rPr lang="zh-CN" altLang="en-US" sz="1200" dirty="0">
                <a:solidFill>
                  <a:srgbClr val="000000"/>
                </a:solidFill>
                <a:uFillTx/>
                <a:ea typeface="SimSun" charset="0"/>
              </a:rPr>
              <a:t>也就是说</a:t>
            </a:r>
            <a:r>
              <a:rPr lang="en-US" altLang="zh-CN" sz="1200" dirty="0">
                <a:solidFill>
                  <a:srgbClr val="000000"/>
                </a:solidFill>
                <a:uFillTx/>
                <a:ea typeface="SimSun" charset="0"/>
              </a:rPr>
              <a:t>, </a:t>
            </a:r>
            <a:r>
              <a:rPr lang="zh-CN" altLang="en-US" sz="1200" dirty="0">
                <a:solidFill>
                  <a:srgbClr val="000000"/>
                </a:solidFill>
                <a:uFillTx/>
                <a:ea typeface="SimSun" charset="0"/>
              </a:rPr>
              <a:t>程序相较于使用</a:t>
            </a:r>
            <a:r>
              <a:rPr lang="en-US" altLang="zh-CN" sz="1200" dirty="0">
                <a:solidFill>
                  <a:srgbClr val="000000"/>
                </a:solidFill>
                <a:uFillTx/>
                <a:ea typeface="SimSun" charset="0"/>
              </a:rPr>
              <a:t>Cosmos</a:t>
            </a:r>
            <a:r>
              <a:rPr lang="zh-CN" altLang="en-US" sz="1200" dirty="0">
                <a:solidFill>
                  <a:srgbClr val="000000"/>
                </a:solidFill>
                <a:uFillTx/>
                <a:ea typeface="SimSun" charset="0"/>
              </a:rPr>
              <a:t>预测前速度将变快</a:t>
            </a:r>
            <a:r>
              <a:rPr lang="en-US" altLang="zh-CN" sz="1200" dirty="0">
                <a:solidFill>
                  <a:srgbClr val="000000"/>
                </a:solidFill>
                <a:uFillTx/>
                <a:ea typeface="SimSun" charset="0"/>
              </a:rPr>
              <a:t>56%.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9D3532-735A-8130-6589-4948915E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" y="1578480"/>
            <a:ext cx="6690881" cy="220184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380995" y="151782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Results</a:t>
            </a:r>
            <a:endParaRPr lang="en-US" altLang="en-GB" sz="4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49"/>
          <p:cNvSpPr/>
          <p:nvPr/>
        </p:nvSpPr>
        <p:spPr>
          <a:xfrm>
            <a:off x="2190324" y="2616096"/>
            <a:ext cx="403854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i="0" u="none" strike="noStrike" cap="none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目录的预测准确率相较低于缓存块的预测准确率</a:t>
            </a:r>
            <a:endParaRPr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5" name="Google Shape;2335;p49"/>
          <p:cNvSpPr/>
          <p:nvPr/>
        </p:nvSpPr>
        <p:spPr>
          <a:xfrm>
            <a:off x="2190324" y="2959165"/>
            <a:ext cx="427954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4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原因在于二者所预测的一致性消息来源的复杂性</a:t>
            </a:r>
            <a:endParaRPr sz="1400" b="0" i="0" u="none" strike="noStrike" cap="none" dirty="0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37" name="Google Shape;2337;p49"/>
          <p:cNvSpPr/>
          <p:nvPr/>
        </p:nvSpPr>
        <p:spPr>
          <a:xfrm>
            <a:off x="2225884" y="3663889"/>
            <a:ext cx="433833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通常情况下，</a:t>
            </a: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Cosmos</a:t>
            </a:r>
            <a:r>
              <a:rPr lang="zh-CN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的预测准确率会随着 </a:t>
            </a: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depth of MHR </a:t>
            </a:r>
            <a:r>
              <a:rPr lang="zh-CN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的提高而提高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6" name="Google Shape;2346;p49"/>
          <p:cNvSpPr txBox="1"/>
          <p:nvPr/>
        </p:nvSpPr>
        <p:spPr>
          <a:xfrm>
            <a:off x="1000659" y="2526606"/>
            <a:ext cx="1551450" cy="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4000" b="0" i="0" u="none" strike="noStrike" cap="none" dirty="0">
              <a:solidFill>
                <a:schemeClr val="accent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7" name="Google Shape;2347;p49"/>
          <p:cNvSpPr txBox="1"/>
          <p:nvPr/>
        </p:nvSpPr>
        <p:spPr>
          <a:xfrm>
            <a:off x="1235674" y="3694583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4000" b="0" i="0" u="none" strike="noStrike" cap="none" dirty="0">
              <a:solidFill>
                <a:schemeClr val="accent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54" name="Google Shape;2354;p49"/>
          <p:cNvSpPr txBox="1">
            <a:spLocks noGrp="1"/>
          </p:cNvSpPr>
          <p:nvPr>
            <p:ph type="ctrTitle"/>
          </p:nvPr>
        </p:nvSpPr>
        <p:spPr>
          <a:xfrm>
            <a:off x="411526" y="164711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Basic Results</a:t>
            </a:r>
            <a:endParaRPr lang="en-GB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CA5346-BEC6-5E17-75BC-2289B774B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59" y="749038"/>
            <a:ext cx="6992326" cy="1733792"/>
          </a:xfrm>
          <a:prstGeom prst="rect">
            <a:avLst/>
          </a:prstGeom>
        </p:spPr>
      </p:pic>
      <p:sp>
        <p:nvSpPr>
          <p:cNvPr id="6" name="Google Shape;2335;p49">
            <a:extLst>
              <a:ext uri="{FF2B5EF4-FFF2-40B4-BE49-F238E27FC236}">
                <a16:creationId xmlns:a16="http://schemas.microsoft.com/office/drawing/2014/main" id="{02C9FB9D-C057-71E1-D356-72C9F3F9BDD9}"/>
              </a:ext>
            </a:extLst>
          </p:cNvPr>
          <p:cNvSpPr/>
          <p:nvPr/>
        </p:nvSpPr>
        <p:spPr>
          <a:xfrm>
            <a:off x="2180164" y="4164216"/>
            <a:ext cx="524657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4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原因在于更高的 </a:t>
            </a:r>
            <a:r>
              <a:rPr lang="en-US" altLang="zh-CN" sz="14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depth </a:t>
            </a:r>
            <a:r>
              <a:rPr lang="zh-CN" altLang="en-US" sz="14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将会帮助</a:t>
            </a:r>
            <a:r>
              <a:rPr lang="en-US" altLang="zh-CN" sz="14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Cosmos</a:t>
            </a:r>
            <a:r>
              <a:rPr lang="zh-CN" altLang="en-US" sz="14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更好地识别当前共享模式下一致性消息的规律</a:t>
            </a:r>
            <a:endParaRPr sz="1400" b="0" i="0" u="none" strike="noStrike" cap="none" dirty="0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Our paper reference trace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9785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380995" y="151782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Thanks!</a:t>
            </a:r>
            <a:endParaRPr lang="en-US" altLang="en-GB" sz="4400" dirty="0"/>
          </a:p>
        </p:txBody>
      </p:sp>
    </p:spTree>
    <p:extLst>
      <p:ext uri="{BB962C8B-B14F-4D97-AF65-F5344CB8AC3E}">
        <p14:creationId xmlns:p14="http://schemas.microsoft.com/office/powerpoint/2010/main" val="142899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4CB440-11E7-5F45-85B5-04131EC2B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022" y="1849425"/>
            <a:ext cx="6945956" cy="792900"/>
          </a:xfrm>
        </p:spPr>
        <p:txBody>
          <a:bodyPr/>
          <a:lstStyle/>
          <a:p>
            <a:r>
              <a:rPr lang="en-US" altLang="zh-CN" sz="3600" dirty="0"/>
              <a:t>What is </a:t>
            </a:r>
            <a:br>
              <a:rPr lang="en-US" altLang="zh-CN" sz="3600" dirty="0"/>
            </a:br>
            <a:r>
              <a:rPr lang="en-US" altLang="zh-CN" sz="3600" dirty="0"/>
              <a:t>Cache coherence problem</a:t>
            </a:r>
            <a:br>
              <a:rPr lang="en-US" altLang="zh-CN" sz="3600" dirty="0"/>
            </a:br>
            <a:r>
              <a:rPr lang="en-US" altLang="zh-CN" sz="3600" dirty="0"/>
              <a:t> and</a:t>
            </a:r>
            <a:r>
              <a:rPr lang="zh-CN" altLang="en-US" sz="3600" dirty="0"/>
              <a:t> </a:t>
            </a:r>
            <a:r>
              <a:rPr lang="en-US" altLang="zh-CN" sz="3600" dirty="0"/>
              <a:t>how to use snoopy protocol  solve it</a:t>
            </a:r>
            <a:endParaRPr lang="zh-CN" altLang="en-US" sz="3600" dirty="0"/>
          </a:p>
        </p:txBody>
      </p:sp>
      <p:sp>
        <p:nvSpPr>
          <p:cNvPr id="2" name="Google Shape;2170;p41">
            <a:extLst>
              <a:ext uri="{FF2B5EF4-FFF2-40B4-BE49-F238E27FC236}">
                <a16:creationId xmlns:a16="http://schemas.microsoft.com/office/drawing/2014/main" id="{DFE6D34B-CABB-E482-046E-A89B6B6071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67061" y="3705982"/>
            <a:ext cx="809878" cy="44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hzy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36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有一份数据被两个处理器都读入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715" y="1299210"/>
            <a:ext cx="2868295" cy="27603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有一份数据被两个处理器都读入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715" y="1299210"/>
            <a:ext cx="2868295" cy="27603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修改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使得变量自增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840" y="1343025"/>
            <a:ext cx="2575560" cy="2639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写后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看到的还是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写入前的数据（出现问题）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90" y="1205865"/>
            <a:ext cx="3025775" cy="28352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为什么？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能不能不使用共享内存？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90" y="1205865"/>
            <a:ext cx="3025775" cy="28352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s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</TotalTime>
  <Words>2115</Words>
  <Application>Microsoft Office PowerPoint</Application>
  <PresentationFormat>全屏显示(16:9)</PresentationFormat>
  <Paragraphs>234</Paragraphs>
  <Slides>39</Slides>
  <Notes>38</Notes>
  <HiddenSlides>3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Fira Sans Extra Condensed Medium</vt:lpstr>
      <vt:lpstr>Overpass Black</vt:lpstr>
      <vt:lpstr>微软雅黑</vt:lpstr>
      <vt:lpstr>Arial</vt:lpstr>
      <vt:lpstr>Open Sans</vt:lpstr>
      <vt:lpstr>Wingdings</vt:lpstr>
      <vt:lpstr>Aqua Marketing Plan by Slidesgo</vt:lpstr>
      <vt:lpstr>Cache Coherence </vt:lpstr>
      <vt:lpstr>整体框架</vt:lpstr>
      <vt:lpstr>目录</vt:lpstr>
      <vt:lpstr>What is  Cache coherence problem  and how to use snoopy protocol  solve it</vt:lpstr>
      <vt:lpstr>缓存一致性问题</vt:lpstr>
      <vt:lpstr>缓存一致性问题</vt:lpstr>
      <vt:lpstr>缓存一致性问题</vt:lpstr>
      <vt:lpstr>缓存一致性问题</vt:lpstr>
      <vt:lpstr>缓存一致性问题</vt:lpstr>
      <vt:lpstr>缓存一致性问题</vt:lpstr>
      <vt:lpstr>如何解决缓存一致性问题？</vt:lpstr>
      <vt:lpstr>如何解决缓存一致性问题？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The basic about  Directory Based Cache Coherence and performance evaluation</vt:lpstr>
      <vt:lpstr>目录</vt:lpstr>
      <vt:lpstr>广播/侦听协议在大规模多处理器系统上遇到的问题</vt:lpstr>
      <vt:lpstr>目录式一致性协议[3] </vt:lpstr>
      <vt:lpstr>读实例</vt:lpstr>
      <vt:lpstr>写实例</vt:lpstr>
      <vt:lpstr>基于MESI协议的分布式共享存储系统中的目录式缓存一致性方案</vt:lpstr>
      <vt:lpstr>对目录式协议与广播/侦听协议性能的量化比较[1]</vt:lpstr>
      <vt:lpstr>The optimization about  Directory Based Cache Coherence </vt:lpstr>
      <vt:lpstr>共享模式下coherence message的规律性</vt:lpstr>
      <vt:lpstr>PowerPoint 演示文稿</vt:lpstr>
      <vt:lpstr>Basic Structure of Cosmos</vt:lpstr>
      <vt:lpstr>Reliability</vt:lpstr>
      <vt:lpstr>PowerPoint 演示文稿</vt:lpstr>
      <vt:lpstr>Actions, Execute &amp; Detecting </vt:lpstr>
      <vt:lpstr>How Coherence Prediction Affects Performance</vt:lpstr>
      <vt:lpstr>PowerPoint 演示文稿</vt:lpstr>
      <vt:lpstr>Basic Results</vt:lpstr>
      <vt:lpstr>Our paper reference trace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Cache Coherence </dc:title>
  <cp:lastModifiedBy>Hongyu_Guo@outlook.com</cp:lastModifiedBy>
  <cp:revision>40</cp:revision>
  <dcterms:modified xsi:type="dcterms:W3CDTF">2022-11-13T15:16:28Z</dcterms:modified>
</cp:coreProperties>
</file>